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3"/>
  </p:notesMasterIdLst>
  <p:sldIdLst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9C548-8814-4DC5-BE73-E576743FC93C}">
  <a:tblStyle styleId="{3309C548-8814-4DC5-BE73-E576743FC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71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71791c35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71791c35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5671791c35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7d57c3e9c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7d57c3e9c_1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7d57c3e9c_1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7d57c3e9c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7d57c3e9c_1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7d57c3e9c_1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d57c3e9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d57c3e9c_1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7d57c3e9c_1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7d57c3e9c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7d57c3e9c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7d57c3e9c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d57c3e9c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d57c3e9c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57d57c3e9c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7d57c3e9c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7d57c3e9c_1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7d57c3e9c_1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7d57c3e9c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7d57c3e9c_1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57d57c3e9c_1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93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1117600" y="1590263"/>
            <a:ext cx="14020930" cy="6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0" y="8627231"/>
            <a:ext cx="16256012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53" name="Google Shape;53;p13"/>
          <p:cNvSpPr txBox="1"/>
          <p:nvPr/>
        </p:nvSpPr>
        <p:spPr>
          <a:xfrm>
            <a:off x="0" y="8085515"/>
            <a:ext cx="1625601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7845368" y="8021420"/>
            <a:ext cx="184782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" y="3815993"/>
            <a:ext cx="16256012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 sz="1400"/>
          </a:p>
        </p:txBody>
      </p:sp>
      <p:sp>
        <p:nvSpPr>
          <p:cNvPr id="56" name="Google Shape;56;p13"/>
          <p:cNvSpPr txBox="1"/>
          <p:nvPr/>
        </p:nvSpPr>
        <p:spPr>
          <a:xfrm>
            <a:off x="863601" y="5248173"/>
            <a:ext cx="12137714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0" y="2499750"/>
            <a:ext cx="16256012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sz="5299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117600" y="291549"/>
            <a:ext cx="14020930" cy="7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540678" y="2067651"/>
            <a:ext cx="15174618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92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5"/>
            <a:ext cx="16255998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117600" y="486834"/>
            <a:ext cx="1402093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930" cy="54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dirty="0"/>
              <a:t>Sequence vs. Other Data </a:t>
            </a:r>
            <a:r>
              <a:rPr lang="en-US" sz="6000" b="1" dirty="0" smtClean="0"/>
              <a:t>Representations</a:t>
            </a:r>
            <a:endParaRPr sz="599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5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Sequence vs. itemset / vector</a:t>
            </a:r>
            <a:endParaRPr/>
          </a:p>
        </p:txBody>
      </p:sp>
      <p:grpSp>
        <p:nvGrpSpPr>
          <p:cNvPr id="227" name="Google Shape;227;p30"/>
          <p:cNvGrpSpPr/>
          <p:nvPr/>
        </p:nvGrpSpPr>
        <p:grpSpPr>
          <a:xfrm>
            <a:off x="4294005" y="1968779"/>
            <a:ext cx="11623565" cy="999802"/>
            <a:chOff x="4294425" y="3797325"/>
            <a:chExt cx="11624700" cy="999900"/>
          </a:xfrm>
        </p:grpSpPr>
        <p:sp>
          <p:nvSpPr>
            <p:cNvPr id="228" name="Google Shape;228;p30"/>
            <p:cNvSpPr txBox="1"/>
            <p:nvPr/>
          </p:nvSpPr>
          <p:spPr>
            <a:xfrm>
              <a:off x="4294425" y="3797325"/>
              <a:ext cx="116247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0" tIns="51420" rIns="51420" bIns="51420" anchor="t" anchorCtr="0">
              <a:noAutofit/>
            </a:bodyPr>
            <a:lstStyle/>
            <a:p>
              <a:r>
                <a:rPr lang="en-US" sz="4800"/>
                <a:t>{                 } </a:t>
              </a:r>
              <a:r>
                <a:rPr lang="en-US" sz="4800">
                  <a:latin typeface="Verdana"/>
                  <a:ea typeface="Verdana"/>
                  <a:cs typeface="Verdana"/>
                  <a:sym typeface="Verdana"/>
                </a:rPr>
                <a:t>= </a:t>
              </a:r>
              <a:r>
                <a:rPr lang="en-US" sz="4800"/>
                <a:t>{              } = </a:t>
              </a:r>
              <a:r>
                <a:rPr lang="en-US" sz="4800">
                  <a:solidFill>
                    <a:schemeClr val="dk1"/>
                  </a:solidFill>
                </a:rPr>
                <a:t>{              }</a:t>
              </a:r>
              <a:endParaRPr sz="4800"/>
            </a:p>
          </p:txBody>
        </p:sp>
        <p:pic>
          <p:nvPicPr>
            <p:cNvPr id="229" name="Google Shape;22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2944" y="4002116"/>
              <a:ext cx="515379" cy="49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54696" y="4002126"/>
              <a:ext cx="515379" cy="49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6444" y="4000526"/>
              <a:ext cx="518697" cy="500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26461" y="4002121"/>
              <a:ext cx="515379" cy="49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62917" y="4027899"/>
              <a:ext cx="515379" cy="49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9919" y="4002116"/>
              <a:ext cx="515379" cy="49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55144" y="4012851"/>
              <a:ext cx="518697" cy="500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30"/>
            <p:cNvGrpSpPr/>
            <p:nvPr/>
          </p:nvGrpSpPr>
          <p:grpSpPr>
            <a:xfrm>
              <a:off x="8830144" y="4000526"/>
              <a:ext cx="2102197" cy="500918"/>
              <a:chOff x="8830144" y="4000526"/>
              <a:chExt cx="2102197" cy="500918"/>
            </a:xfrm>
          </p:grpSpPr>
          <p:pic>
            <p:nvPicPr>
              <p:cNvPr id="237" name="Google Shape;237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30144" y="40021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1896" y="400212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413644" y="4000526"/>
                <a:ext cx="518697" cy="5009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0" name="Google Shape;240;p30"/>
          <p:cNvGrpSpPr/>
          <p:nvPr/>
        </p:nvGrpSpPr>
        <p:grpSpPr>
          <a:xfrm>
            <a:off x="4294005" y="3035475"/>
            <a:ext cx="11623565" cy="999802"/>
            <a:chOff x="4294425" y="4864125"/>
            <a:chExt cx="11624700" cy="999900"/>
          </a:xfrm>
        </p:grpSpPr>
        <p:grpSp>
          <p:nvGrpSpPr>
            <p:cNvPr id="241" name="Google Shape;241;p30"/>
            <p:cNvGrpSpPr/>
            <p:nvPr/>
          </p:nvGrpSpPr>
          <p:grpSpPr>
            <a:xfrm>
              <a:off x="4294425" y="4864125"/>
              <a:ext cx="11624700" cy="999900"/>
              <a:chOff x="3303825" y="2806725"/>
              <a:chExt cx="11624700" cy="999900"/>
            </a:xfrm>
          </p:grpSpPr>
          <p:sp>
            <p:nvSpPr>
              <p:cNvPr id="242" name="Google Shape;242;p30"/>
              <p:cNvSpPr txBox="1"/>
              <p:nvPr/>
            </p:nvSpPr>
            <p:spPr>
              <a:xfrm>
                <a:off x="3303825" y="2806725"/>
                <a:ext cx="11624700" cy="9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20" tIns="51420" rIns="51420" bIns="51420" anchor="t" anchorCtr="0">
                <a:noAutofit/>
              </a:bodyPr>
              <a:lstStyle/>
              <a:p>
                <a:r>
                  <a:rPr lang="en-US" sz="4800"/>
                  <a:t>{                 } </a:t>
                </a:r>
                <a:r>
                  <a:rPr lang="en-US" sz="4800">
                    <a:latin typeface="Verdana"/>
                    <a:ea typeface="Verdana"/>
                    <a:cs typeface="Verdana"/>
                    <a:sym typeface="Verdana"/>
                  </a:rPr>
                  <a:t>≠ </a:t>
                </a:r>
                <a:r>
                  <a:rPr lang="en-US" sz="4800"/>
                  <a:t>{              } = </a:t>
                </a:r>
                <a:r>
                  <a:rPr lang="en-US" sz="4800">
                    <a:solidFill>
                      <a:schemeClr val="dk1"/>
                    </a:solidFill>
                  </a:rPr>
                  <a:t>{</a:t>
                </a:r>
                <a:r>
                  <a:rPr lang="en-US" sz="3600">
                    <a:solidFill>
                      <a:schemeClr val="dk1"/>
                    </a:solidFill>
                  </a:rPr>
                  <a:t>         </a:t>
                </a:r>
                <a:r>
                  <a:rPr lang="en-US" sz="4800">
                    <a:solidFill>
                      <a:schemeClr val="dk1"/>
                    </a:solidFill>
                  </a:rPr>
                  <a:t>        }</a:t>
                </a:r>
                <a:endParaRPr sz="4800"/>
              </a:p>
            </p:txBody>
          </p:sp>
          <p:pic>
            <p:nvPicPr>
              <p:cNvPr id="243" name="Google Shape;243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72344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64096" y="301152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5844" y="3009926"/>
                <a:ext cx="518697" cy="5009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189833" y="3011521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25587" y="3037299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39319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9" name="Google Shape;24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031344" y="5079651"/>
              <a:ext cx="518697" cy="500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Google Shape;250;p30"/>
            <p:cNvGrpSpPr/>
            <p:nvPr/>
          </p:nvGrpSpPr>
          <p:grpSpPr>
            <a:xfrm>
              <a:off x="8837553" y="5067326"/>
              <a:ext cx="2170987" cy="500918"/>
              <a:chOff x="3427353" y="3009926"/>
              <a:chExt cx="2170987" cy="500918"/>
            </a:xfrm>
          </p:grpSpPr>
          <p:pic>
            <p:nvPicPr>
              <p:cNvPr id="251" name="Google Shape;251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27353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96175" y="301152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79644" y="3009926"/>
                <a:ext cx="518697" cy="5009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4" name="Google Shape;254;p30"/>
          <p:cNvGrpSpPr/>
          <p:nvPr/>
        </p:nvGrpSpPr>
        <p:grpSpPr>
          <a:xfrm>
            <a:off x="4294005" y="4102171"/>
            <a:ext cx="11623565" cy="999802"/>
            <a:chOff x="4294425" y="5854725"/>
            <a:chExt cx="11624700" cy="999900"/>
          </a:xfrm>
        </p:grpSpPr>
        <p:grpSp>
          <p:nvGrpSpPr>
            <p:cNvPr id="255" name="Google Shape;255;p30"/>
            <p:cNvGrpSpPr/>
            <p:nvPr/>
          </p:nvGrpSpPr>
          <p:grpSpPr>
            <a:xfrm>
              <a:off x="4294425" y="5854725"/>
              <a:ext cx="11624700" cy="999900"/>
              <a:chOff x="3303825" y="2806725"/>
              <a:chExt cx="11624700" cy="999900"/>
            </a:xfrm>
          </p:grpSpPr>
          <p:sp>
            <p:nvSpPr>
              <p:cNvPr id="256" name="Google Shape;256;p30"/>
              <p:cNvSpPr txBox="1"/>
              <p:nvPr/>
            </p:nvSpPr>
            <p:spPr>
              <a:xfrm>
                <a:off x="3303825" y="2806725"/>
                <a:ext cx="11624700" cy="9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20" tIns="51420" rIns="51420" bIns="51420" anchor="t" anchorCtr="0">
                <a:noAutofit/>
              </a:bodyPr>
              <a:lstStyle/>
              <a:p>
                <a:r>
                  <a:rPr lang="en-US" sz="4800"/>
                  <a:t>{                 } </a:t>
                </a:r>
                <a:r>
                  <a:rPr lang="en-US" sz="48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≠</a:t>
                </a:r>
                <a:r>
                  <a:rPr lang="en-US" sz="4800">
                    <a:latin typeface="Verdana"/>
                    <a:ea typeface="Verdana"/>
                    <a:cs typeface="Verdana"/>
                    <a:sym typeface="Verdana"/>
                  </a:rPr>
                  <a:t> </a:t>
                </a:r>
                <a:r>
                  <a:rPr lang="en-US" sz="4800"/>
                  <a:t>{              } </a:t>
                </a:r>
                <a:r>
                  <a:rPr lang="en-US" sz="48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≠</a:t>
                </a:r>
                <a:r>
                  <a:rPr lang="en-US" sz="4800">
                    <a:solidFill>
                      <a:schemeClr val="dk1"/>
                    </a:solidFill>
                  </a:rPr>
                  <a:t>{              }</a:t>
                </a:r>
                <a:endParaRPr sz="4800"/>
              </a:p>
            </p:txBody>
          </p:sp>
          <p:pic>
            <p:nvPicPr>
              <p:cNvPr id="257" name="Google Shape;257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72344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64096" y="301152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5844" y="3009926"/>
                <a:ext cx="518697" cy="5009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135861" y="3011521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272317" y="3037299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39319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" name="Google Shape;26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55144" y="6070251"/>
              <a:ext cx="518697" cy="500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30"/>
            <p:cNvGrpSpPr/>
            <p:nvPr/>
          </p:nvGrpSpPr>
          <p:grpSpPr>
            <a:xfrm>
              <a:off x="8830144" y="6057926"/>
              <a:ext cx="2102197" cy="500918"/>
              <a:chOff x="3572344" y="3009926"/>
              <a:chExt cx="2102197" cy="500918"/>
            </a:xfrm>
          </p:grpSpPr>
          <p:pic>
            <p:nvPicPr>
              <p:cNvPr id="265" name="Google Shape;265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72344" y="301151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64096" y="3011526"/>
                <a:ext cx="515379" cy="497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5844" y="3009926"/>
                <a:ext cx="518697" cy="5009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8" name="Google Shape;268;p30"/>
          <p:cNvSpPr txBox="1"/>
          <p:nvPr/>
        </p:nvSpPr>
        <p:spPr>
          <a:xfrm>
            <a:off x="1177585" y="1806945"/>
            <a:ext cx="2999707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r">
              <a:lnSpc>
                <a:spcPct val="90000"/>
              </a:lnSpc>
              <a:spcBef>
                <a:spcPts val="1333"/>
              </a:spcBef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itemset: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1177585" y="2873641"/>
            <a:ext cx="2999707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r">
              <a:lnSpc>
                <a:spcPct val="90000"/>
              </a:lnSpc>
              <a:spcBef>
                <a:spcPts val="1333"/>
              </a:spcBef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vector: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591242" y="3940337"/>
            <a:ext cx="3586150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algn="r">
              <a:lnSpc>
                <a:spcPct val="90000"/>
              </a:lnSpc>
              <a:spcBef>
                <a:spcPts val="1333"/>
              </a:spcBef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sequence:</a:t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11422812" y="1979478"/>
            <a:ext cx="3443664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11422809" y="3088470"/>
            <a:ext cx="3586150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11497212" y="4100021"/>
            <a:ext cx="3339574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7859932" y="1979478"/>
            <a:ext cx="3443664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7857757" y="2983968"/>
            <a:ext cx="3443664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7859932" y="4124882"/>
            <a:ext cx="3443664" cy="876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1208182" y="5372660"/>
            <a:ext cx="14020931" cy="1927612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/>
              <a:t>Itemset:</a:t>
            </a:r>
            <a:r>
              <a:rPr lang="en-US" sz="3600"/>
              <a:t> 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Order </a:t>
            </a:r>
            <a:r>
              <a:rPr lang="en-US" sz="3600" u="sng"/>
              <a:t>does not</a:t>
            </a:r>
            <a:r>
              <a:rPr lang="en-US" sz="3600"/>
              <a:t> matter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Repeated occurrence of item </a:t>
            </a:r>
            <a:r>
              <a:rPr lang="en-US" sz="3600" u="sng"/>
              <a:t>does not</a:t>
            </a:r>
            <a:r>
              <a:rPr lang="en-US" sz="3600"/>
              <a:t> matter </a:t>
            </a:r>
            <a:endParaRPr sz="3600"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1208182" y="5372660"/>
            <a:ext cx="14020931" cy="1927612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/>
              <a:t>Vector:</a:t>
            </a:r>
            <a:r>
              <a:rPr lang="en-US" sz="3600"/>
              <a:t> 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Order </a:t>
            </a:r>
            <a:r>
              <a:rPr lang="en-US" sz="3600" u="sng"/>
              <a:t>does not</a:t>
            </a:r>
            <a:r>
              <a:rPr lang="en-US" sz="3600"/>
              <a:t> matter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Repeated occurrence of item </a:t>
            </a:r>
            <a:r>
              <a:rPr lang="en-US" sz="3600" u="sng"/>
              <a:t>does</a:t>
            </a:r>
            <a:r>
              <a:rPr lang="en-US" sz="3600"/>
              <a:t> matter </a:t>
            </a:r>
            <a:endParaRPr sz="3600"/>
          </a:p>
        </p:txBody>
      </p:sp>
      <p:sp>
        <p:nvSpPr>
          <p:cNvPr id="279" name="Google Shape;279;p30"/>
          <p:cNvSpPr txBox="1">
            <a:spLocks noGrp="1"/>
          </p:cNvSpPr>
          <p:nvPr>
            <p:ph type="body" idx="1"/>
          </p:nvPr>
        </p:nvSpPr>
        <p:spPr>
          <a:xfrm>
            <a:off x="1208182" y="5372660"/>
            <a:ext cx="14020931" cy="1927612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/>
              <a:t>Sequence:</a:t>
            </a:r>
            <a:r>
              <a:rPr lang="en-US" sz="3600"/>
              <a:t> 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Order </a:t>
            </a:r>
            <a:r>
              <a:rPr lang="en-US" sz="3600" u="sng"/>
              <a:t>does</a:t>
            </a:r>
            <a:r>
              <a:rPr lang="en-US" sz="3600"/>
              <a:t> matter</a:t>
            </a:r>
            <a:endParaRPr sz="3600"/>
          </a:p>
          <a:p>
            <a:pPr marL="914309"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Repeated occurrence of item </a:t>
            </a:r>
            <a:r>
              <a:rPr lang="en-US" sz="3600" u="sng"/>
              <a:t>does</a:t>
            </a:r>
            <a:r>
              <a:rPr lang="en-US" sz="3600"/>
              <a:t> matter </a:t>
            </a:r>
            <a:endParaRPr sz="3600"/>
          </a:p>
        </p:txBody>
      </p:sp>
      <p:sp>
        <p:nvSpPr>
          <p:cNvPr id="280" name="Google Shape;280;p30"/>
          <p:cNvSpPr txBox="1"/>
          <p:nvPr/>
        </p:nvSpPr>
        <p:spPr>
          <a:xfrm>
            <a:off x="325" y="8761391"/>
            <a:ext cx="4915920" cy="3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800"/>
              <a:t>Emoji - Mozilla - https://commons.wikimedia.org/wiki/Category:Firefox_OS_Emoji - CC-BY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Sequence of vectors 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1117590" y="1590556"/>
            <a:ext cx="14020931" cy="1108992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/>
              <a:t>A generalization from sequence of items</a:t>
            </a:r>
            <a:endParaRPr/>
          </a:p>
          <a:p>
            <a:pPr indent="0"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1117590" y="4341040"/>
            <a:ext cx="14020931" cy="3175790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/>
              <a:t> is a vector of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/>
              <a:t> dimensions</a:t>
            </a:r>
            <a:endParaRPr/>
          </a:p>
          <a:p>
            <a:pPr>
              <a:spcBef>
                <a:spcPts val="0"/>
              </a:spcBef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/>
              <a:t> numerical attributes to describe an item</a:t>
            </a:r>
            <a:endParaRPr/>
          </a:p>
          <a:p>
            <a:pPr>
              <a:spcBef>
                <a:spcPts val="0"/>
              </a:spcBef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/>
              <a:t> dimensions are aligned in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 , …,</a:t>
            </a:r>
            <a:r>
              <a:rPr lang="en-US"/>
              <a:t>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 baseline="-25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/>
          </a:p>
          <a:p>
            <a:pPr indent="0">
              <a:buNone/>
            </a:pP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568" y="3173849"/>
            <a:ext cx="8368321" cy="71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Example: sequence of vectors</a:t>
            </a: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23" y="1673858"/>
            <a:ext cx="9159198" cy="566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1092343" y="7335380"/>
            <a:ext cx="11331093" cy="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000"/>
              <a:t>2002 Winter Olympics Torch Relay Route</a:t>
            </a:r>
            <a:endParaRPr sz="2400"/>
          </a:p>
          <a:p>
            <a:r>
              <a:rPr lang="en-US" sz="1000">
                <a:highlight>
                  <a:srgbClr val="F8F9FA"/>
                </a:highlight>
                <a:latin typeface="Verdana"/>
                <a:ea typeface="Verdana"/>
                <a:cs typeface="Verdana"/>
                <a:sym typeface="Verdana"/>
              </a:rPr>
              <a:t>Mangoman88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- https://commons.wikimedia.org/wiki/File:2002_Winter_Olympics_torch_relay_route.svg - CC-BY-SA 3.0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1142688" y="1857715"/>
            <a:ext cx="4638747" cy="454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457154" indent="-457154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Trajectory →  sequence of locations;</a:t>
            </a:r>
            <a:b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154" indent="-457154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●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Every location as a 2D vector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57154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○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longitude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309" lvl="1" indent="-457154">
              <a:lnSpc>
                <a:spcPct val="90000"/>
              </a:lnSpc>
              <a:buClr>
                <a:schemeClr val="dk1"/>
              </a:buClr>
              <a:buSzPts val="3600"/>
              <a:buFont typeface="Verdana"/>
              <a:buChar char="○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latitude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Sequence of vectors vs. matrix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1"/>
          </p:nvPr>
        </p:nvSpPr>
        <p:spPr>
          <a:xfrm>
            <a:off x="1117590" y="1666759"/>
            <a:ext cx="14020931" cy="1688235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Sequence of vectors is closely related to a 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/>
              <a:t> x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/>
              <a:t>matrix (or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/>
              <a:t> x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/>
              <a:t> after transpose)</a:t>
            </a:r>
            <a:endParaRPr/>
          </a:p>
        </p:txBody>
      </p:sp>
      <p:graphicFrame>
        <p:nvGraphicFramePr>
          <p:cNvPr id="306" name="Google Shape;306;p33"/>
          <p:cNvGraphicFramePr/>
          <p:nvPr/>
        </p:nvGraphicFramePr>
        <p:xfrm>
          <a:off x="4626823" y="3438161"/>
          <a:ext cx="3235060" cy="3200160"/>
        </p:xfrm>
        <a:graphic>
          <a:graphicData uri="http://schemas.openxmlformats.org/drawingml/2006/table">
            <a:tbl>
              <a:tblPr>
                <a:noFill/>
                <a:tableStyleId>{3309C548-8814-4DC5-BE73-E576743FC93C}</a:tableStyleId>
              </a:tblPr>
              <a:tblGrid>
                <a:gridCol w="6470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7" name="Google Shape;307;p33"/>
          <p:cNvSpPr/>
          <p:nvPr/>
        </p:nvSpPr>
        <p:spPr>
          <a:xfrm>
            <a:off x="4503560" y="3747880"/>
            <a:ext cx="114889" cy="2890218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308" name="Google Shape;308;p33"/>
          <p:cNvSpPr/>
          <p:nvPr/>
        </p:nvSpPr>
        <p:spPr>
          <a:xfrm rot="10800000">
            <a:off x="7779840" y="3747880"/>
            <a:ext cx="114889" cy="2890218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309" name="Google Shape;309;p33"/>
          <p:cNvSpPr txBox="1"/>
          <p:nvPr/>
        </p:nvSpPr>
        <p:spPr>
          <a:xfrm>
            <a:off x="3709763" y="3415184"/>
            <a:ext cx="722029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6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3709763" y="4634265"/>
            <a:ext cx="722029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36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3709763" y="6005731"/>
            <a:ext cx="722029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6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2" name="Google Shape;312;p33"/>
          <p:cNvCxnSpPr/>
          <p:nvPr/>
        </p:nvCxnSpPr>
        <p:spPr>
          <a:xfrm flipH="1">
            <a:off x="3912709" y="4112733"/>
            <a:ext cx="3000" cy="41006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3"/>
          <p:cNvCxnSpPr/>
          <p:nvPr/>
        </p:nvCxnSpPr>
        <p:spPr>
          <a:xfrm flipH="1">
            <a:off x="3912709" y="5408006"/>
            <a:ext cx="3000" cy="41006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3"/>
          <p:cNvSpPr txBox="1"/>
          <p:nvPr/>
        </p:nvSpPr>
        <p:spPr>
          <a:xfrm>
            <a:off x="3784605" y="4262605"/>
            <a:ext cx="572344" cy="7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3780431" y="5593150"/>
            <a:ext cx="572344" cy="7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9516383" y="3747880"/>
            <a:ext cx="114889" cy="2890218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317" name="Google Shape;317;p33"/>
          <p:cNvSpPr/>
          <p:nvPr/>
        </p:nvSpPr>
        <p:spPr>
          <a:xfrm rot="10800000">
            <a:off x="12792663" y="3747880"/>
            <a:ext cx="114889" cy="2890218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graphicFrame>
        <p:nvGraphicFramePr>
          <p:cNvPr id="318" name="Google Shape;318;p33"/>
          <p:cNvGraphicFramePr/>
          <p:nvPr/>
        </p:nvGraphicFramePr>
        <p:xfrm>
          <a:off x="9670630" y="3438161"/>
          <a:ext cx="3235060" cy="3200160"/>
        </p:xfrm>
        <a:graphic>
          <a:graphicData uri="http://schemas.openxmlformats.org/drawingml/2006/table">
            <a:tbl>
              <a:tblPr>
                <a:noFill/>
                <a:tableStyleId>{3309C548-8814-4DC5-BE73-E576743FC93C}</a:tableStyleId>
              </a:tblPr>
              <a:tblGrid>
                <a:gridCol w="6470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k1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kj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</a:t>
                      </a:r>
                      <a:endParaRPr sz="30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3000" i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kp</a:t>
                      </a:r>
                      <a:endParaRPr sz="3000" i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16" marR="91416" marT="91416" marB="91416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9" name="Google Shape;319;p33"/>
          <p:cNvSpPr txBox="1"/>
          <p:nvPr/>
        </p:nvSpPr>
        <p:spPr>
          <a:xfrm>
            <a:off x="9670631" y="6557702"/>
            <a:ext cx="722029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6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" name="Google Shape;320;p33"/>
          <p:cNvCxnSpPr/>
          <p:nvPr/>
        </p:nvCxnSpPr>
        <p:spPr>
          <a:xfrm rot="-5400000" flipH="1">
            <a:off x="10458444" y="6823881"/>
            <a:ext cx="3000" cy="41006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33"/>
          <p:cNvSpPr txBox="1"/>
          <p:nvPr/>
        </p:nvSpPr>
        <p:spPr>
          <a:xfrm>
            <a:off x="10861439" y="6651097"/>
            <a:ext cx="572344" cy="7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cxnSp>
        <p:nvCxnSpPr>
          <p:cNvPr id="322" name="Google Shape;322;p33"/>
          <p:cNvCxnSpPr/>
          <p:nvPr/>
        </p:nvCxnSpPr>
        <p:spPr>
          <a:xfrm rot="-5400000" flipH="1">
            <a:off x="11829910" y="6823881"/>
            <a:ext cx="3000" cy="41006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33"/>
          <p:cNvSpPr txBox="1"/>
          <p:nvPr/>
        </p:nvSpPr>
        <p:spPr>
          <a:xfrm>
            <a:off x="12229056" y="6529005"/>
            <a:ext cx="722029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6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3378520" y="3750730"/>
            <a:ext cx="259475" cy="2884518"/>
          </a:xfrm>
          <a:prstGeom prst="leftBrace">
            <a:avLst>
              <a:gd name="adj1" fmla="val 60645"/>
              <a:gd name="adj2" fmla="val 49744"/>
            </a:avLst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511577" y="4749332"/>
            <a:ext cx="2003204" cy="10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24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 ordered vectors</a:t>
            </a:r>
            <a:endParaRPr sz="24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33"/>
          <p:cNvSpPr/>
          <p:nvPr/>
        </p:nvSpPr>
        <p:spPr>
          <a:xfrm rot="-5400000">
            <a:off x="6078894" y="5383246"/>
            <a:ext cx="259475" cy="3079799"/>
          </a:xfrm>
          <a:prstGeom prst="leftBrace">
            <a:avLst>
              <a:gd name="adj1" fmla="val 91121"/>
              <a:gd name="adj2" fmla="val 49744"/>
            </a:avLst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5301757" y="6896923"/>
            <a:ext cx="2252480" cy="7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sz="24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 attributes</a:t>
            </a:r>
            <a:endParaRPr sz="24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33"/>
          <p:cNvSpPr/>
          <p:nvPr/>
        </p:nvSpPr>
        <p:spPr>
          <a:xfrm rot="10800000">
            <a:off x="13125618" y="3729257"/>
            <a:ext cx="259475" cy="2884518"/>
          </a:xfrm>
          <a:prstGeom prst="leftBrace">
            <a:avLst>
              <a:gd name="adj1" fmla="val 60645"/>
              <a:gd name="adj2" fmla="val 49744"/>
            </a:avLst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9555091" y="7375976"/>
            <a:ext cx="3608648" cy="8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24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 ordered vectors</a:t>
            </a:r>
            <a:endParaRPr sz="24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0" name="Google Shape;330;p33"/>
          <p:cNvSpPr/>
          <p:nvPr/>
        </p:nvSpPr>
        <p:spPr>
          <a:xfrm rot="-5400000">
            <a:off x="11099304" y="5951490"/>
            <a:ext cx="259475" cy="3079799"/>
          </a:xfrm>
          <a:prstGeom prst="leftBrace">
            <a:avLst>
              <a:gd name="adj1" fmla="val 91121"/>
              <a:gd name="adj2" fmla="val 49744"/>
            </a:avLst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13526954" y="4611596"/>
            <a:ext cx="1941110" cy="7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sz="24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 attributes</a:t>
            </a:r>
            <a:endParaRPr sz="24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Sequence of vectors vs. matrix</a:t>
            </a:r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1117590" y="1664492"/>
            <a:ext cx="14020931" cy="1718232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Sequence of vectors is closely related to a 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/>
              <a:t> x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/>
              <a:t>matrix (or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/>
              <a:t> x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/>
              <a:t> after transpose)</a:t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1206632" y="3383766"/>
            <a:ext cx="13903642" cy="387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 marL="685731" indent="-533347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But the rows (</a:t>
            </a:r>
            <a:r>
              <a:rPr lang="en-US" sz="4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objects) now have an order and cannot be rearranged.</a:t>
            </a:r>
            <a:b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85731" indent="-533347">
              <a:lnSpc>
                <a:spcPct val="90000"/>
              </a:lnSpc>
              <a:buClr>
                <a:schemeClr val="dk1"/>
              </a:buClr>
              <a:buSzPts val="4800"/>
              <a:buFont typeface="Verdana"/>
              <a:buChar char="●"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Must be careful when applying PCA style dimension reduction.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Sequence of vectors vs. time series</a:t>
            </a:r>
            <a:endParaRPr sz="4800"/>
          </a:p>
        </p:txBody>
      </p:sp>
      <p:graphicFrame>
        <p:nvGraphicFramePr>
          <p:cNvPr id="346" name="Google Shape;346;p35"/>
          <p:cNvGraphicFramePr/>
          <p:nvPr/>
        </p:nvGraphicFramePr>
        <p:xfrm>
          <a:off x="1422349" y="1776173"/>
          <a:ext cx="6483992" cy="3380715"/>
        </p:xfrm>
        <a:graphic>
          <a:graphicData uri="http://schemas.openxmlformats.org/drawingml/2006/table">
            <a:tbl>
              <a:tblPr>
                <a:noFill/>
                <a:tableStyleId>{3309C548-8814-4DC5-BE73-E576743FC93C}</a:tableStyleId>
              </a:tblPr>
              <a:tblGrid>
                <a:gridCol w="64839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Sequence of Vectors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47" name="Google Shape;347;p35"/>
          <p:cNvGraphicFramePr/>
          <p:nvPr/>
        </p:nvGraphicFramePr>
        <p:xfrm>
          <a:off x="8349747" y="1776173"/>
          <a:ext cx="6483992" cy="3380715"/>
        </p:xfrm>
        <a:graphic>
          <a:graphicData uri="http://schemas.openxmlformats.org/drawingml/2006/table">
            <a:tbl>
              <a:tblPr>
                <a:noFill/>
                <a:tableStyleId>{3309C548-8814-4DC5-BE73-E576743FC93C}</a:tableStyleId>
              </a:tblPr>
              <a:tblGrid>
                <a:gridCol w="64839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9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 Series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3561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16" marR="91416" marT="91416" marB="9141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8" name="Google Shape;348;p35"/>
          <p:cNvSpPr txBox="1"/>
          <p:nvPr/>
        </p:nvSpPr>
        <p:spPr>
          <a:xfrm>
            <a:off x="1422361" y="2342068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List of vectors with a fixed order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8349822" y="2342068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Sequence of numerical values (of a homogeneous attribute)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1422361" y="3256378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Order of vectors matter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8349822" y="3256378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Order of values matter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1422361" y="4170689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Absolute position </a:t>
            </a:r>
            <a:r>
              <a:rPr lang="en-US" sz="2400" u="sng">
                <a:latin typeface="Verdana"/>
                <a:ea typeface="Verdana"/>
                <a:cs typeface="Verdana"/>
                <a:sym typeface="Verdana"/>
              </a:rPr>
              <a:t>does not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matter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8349822" y="4170689"/>
            <a:ext cx="6483867" cy="91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marL="457154"/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Absolute position (timestamp)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154"/>
            <a:r>
              <a:rPr lang="en-US" sz="2400" u="sng">
                <a:latin typeface="Verdana"/>
                <a:ea typeface="Verdana"/>
                <a:cs typeface="Verdana"/>
                <a:sym typeface="Verdana"/>
              </a:rPr>
              <a:t>does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matter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29" y="1875214"/>
            <a:ext cx="11690833" cy="5238237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 of time series</a:t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13448861" y="4180088"/>
            <a:ext cx="2121393" cy="12931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sz="24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 attributes</a:t>
            </a:r>
            <a:endParaRPr sz="24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62" name="Google Shape;362;p36"/>
          <p:cNvCxnSpPr>
            <a:endCxn id="361" idx="1"/>
          </p:cNvCxnSpPr>
          <p:nvPr/>
        </p:nvCxnSpPr>
        <p:spPr>
          <a:xfrm>
            <a:off x="11502351" y="4306826"/>
            <a:ext cx="1946510" cy="5198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6"/>
          <p:cNvCxnSpPr>
            <a:endCxn id="361" idx="1"/>
          </p:cNvCxnSpPr>
          <p:nvPr/>
        </p:nvCxnSpPr>
        <p:spPr>
          <a:xfrm rot="10800000" flipH="1">
            <a:off x="9619135" y="4826675"/>
            <a:ext cx="3829726" cy="281972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6"/>
          <p:cNvCxnSpPr>
            <a:endCxn id="361" idx="1"/>
          </p:cNvCxnSpPr>
          <p:nvPr/>
        </p:nvCxnSpPr>
        <p:spPr>
          <a:xfrm rot="10800000" flipH="1">
            <a:off x="11800522" y="4826675"/>
            <a:ext cx="1648339" cy="1605443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6"/>
          <p:cNvSpPr txBox="1"/>
          <p:nvPr/>
        </p:nvSpPr>
        <p:spPr>
          <a:xfrm>
            <a:off x="2908691" y="7222241"/>
            <a:ext cx="9256196" cy="8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2400" b="1" i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24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 samples, not only ordered but also timestamped!</a:t>
            </a:r>
            <a:endParaRPr sz="24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36"/>
          <p:cNvSpPr/>
          <p:nvPr/>
        </p:nvSpPr>
        <p:spPr>
          <a:xfrm rot="-5400000">
            <a:off x="7052361" y="1775973"/>
            <a:ext cx="536048" cy="10966029"/>
          </a:xfrm>
          <a:prstGeom prst="leftBrace">
            <a:avLst>
              <a:gd name="adj1" fmla="val 91121"/>
              <a:gd name="adj2" fmla="val 50000"/>
            </a:avLst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10" y="8711890"/>
            <a:ext cx="9534869" cy="43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Investopedia </a:t>
            </a: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https://www.investopedia.com/university/technical/techanalysis8.asp</a:t>
            </a: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68" name="Google Shape;368;p36"/>
          <p:cNvGrpSpPr/>
          <p:nvPr/>
        </p:nvGrpSpPr>
        <p:grpSpPr>
          <a:xfrm>
            <a:off x="2299185" y="2573179"/>
            <a:ext cx="10439174" cy="3899599"/>
            <a:chOff x="3060875" y="2245900"/>
            <a:chExt cx="10422475" cy="4166200"/>
          </a:xfrm>
        </p:grpSpPr>
        <p:sp>
          <p:nvSpPr>
            <p:cNvPr id="369" name="Google Shape;369;p36"/>
            <p:cNvSpPr/>
            <p:nvPr/>
          </p:nvSpPr>
          <p:spPr>
            <a:xfrm>
              <a:off x="11067075" y="2245900"/>
              <a:ext cx="2416275" cy="1357600"/>
            </a:xfrm>
            <a:custGeom>
              <a:avLst/>
              <a:gdLst/>
              <a:ahLst/>
              <a:cxnLst/>
              <a:rect l="l" t="t" r="r" b="b"/>
              <a:pathLst>
                <a:path w="96651" h="54304" extrusionOk="0">
                  <a:moveTo>
                    <a:pt x="0" y="18413"/>
                  </a:moveTo>
                  <a:cubicBezTo>
                    <a:pt x="1759" y="21049"/>
                    <a:pt x="5282" y="29144"/>
                    <a:pt x="10552" y="34229"/>
                  </a:cubicBezTo>
                  <a:cubicBezTo>
                    <a:pt x="15822" y="39314"/>
                    <a:pt x="23735" y="45578"/>
                    <a:pt x="31621" y="48922"/>
                  </a:cubicBezTo>
                  <a:cubicBezTo>
                    <a:pt x="39508" y="52266"/>
                    <a:pt x="50513" y="54491"/>
                    <a:pt x="57871" y="54292"/>
                  </a:cubicBezTo>
                  <a:cubicBezTo>
                    <a:pt x="65229" y="54093"/>
                    <a:pt x="71395" y="50314"/>
                    <a:pt x="75770" y="47729"/>
                  </a:cubicBezTo>
                  <a:cubicBezTo>
                    <a:pt x="80145" y="45144"/>
                    <a:pt x="81736" y="42061"/>
                    <a:pt x="84122" y="38780"/>
                  </a:cubicBezTo>
                  <a:cubicBezTo>
                    <a:pt x="86508" y="35499"/>
                    <a:pt x="88597" y="31720"/>
                    <a:pt x="90088" y="28041"/>
                  </a:cubicBezTo>
                  <a:cubicBezTo>
                    <a:pt x="91580" y="24362"/>
                    <a:pt x="91977" y="21379"/>
                    <a:pt x="93071" y="16705"/>
                  </a:cubicBezTo>
                  <a:cubicBezTo>
                    <a:pt x="94165" y="12032"/>
                    <a:pt x="96054" y="2784"/>
                    <a:pt x="96651" y="0"/>
                  </a:cubicBezTo>
                </a:path>
              </a:pathLst>
            </a:cu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0" name="Google Shape;370;p36"/>
            <p:cNvSpPr/>
            <p:nvPr/>
          </p:nvSpPr>
          <p:spPr>
            <a:xfrm>
              <a:off x="3060875" y="2383400"/>
              <a:ext cx="8200100" cy="4028700"/>
            </a:xfrm>
            <a:custGeom>
              <a:avLst/>
              <a:gdLst/>
              <a:ahLst/>
              <a:cxnLst/>
              <a:rect l="l" t="t" r="r" b="b"/>
              <a:pathLst>
                <a:path w="328004" h="161148" extrusionOk="0">
                  <a:moveTo>
                    <a:pt x="0" y="0"/>
                  </a:moveTo>
                  <a:cubicBezTo>
                    <a:pt x="6762" y="11733"/>
                    <a:pt x="24560" y="48822"/>
                    <a:pt x="40569" y="70399"/>
                  </a:cubicBezTo>
                  <a:cubicBezTo>
                    <a:pt x="56578" y="91976"/>
                    <a:pt x="80045" y="115543"/>
                    <a:pt x="96054" y="129464"/>
                  </a:cubicBezTo>
                  <a:cubicBezTo>
                    <a:pt x="112063" y="143385"/>
                    <a:pt x="121907" y="148654"/>
                    <a:pt x="136623" y="153924"/>
                  </a:cubicBezTo>
                  <a:cubicBezTo>
                    <a:pt x="151339" y="159194"/>
                    <a:pt x="169337" y="161581"/>
                    <a:pt x="184352" y="161084"/>
                  </a:cubicBezTo>
                  <a:cubicBezTo>
                    <a:pt x="199367" y="160587"/>
                    <a:pt x="212890" y="156609"/>
                    <a:pt x="226711" y="150941"/>
                  </a:cubicBezTo>
                  <a:cubicBezTo>
                    <a:pt x="240532" y="145273"/>
                    <a:pt x="254751" y="138413"/>
                    <a:pt x="267280" y="127077"/>
                  </a:cubicBezTo>
                  <a:cubicBezTo>
                    <a:pt x="279809" y="115742"/>
                    <a:pt x="291762" y="100947"/>
                    <a:pt x="301883" y="82928"/>
                  </a:cubicBezTo>
                  <a:cubicBezTo>
                    <a:pt x="312004" y="64909"/>
                    <a:pt x="323651" y="29622"/>
                    <a:pt x="328004" y="18961"/>
                  </a:cubicBezTo>
                </a:path>
              </a:pathLst>
            </a:cu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 sz="4800"/>
              <a:t>Examples of Sequence and Time Series</a:t>
            </a:r>
            <a:endParaRPr sz="4800"/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1117590" y="1590566"/>
            <a:ext cx="14020931" cy="5665847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/>
              <a:t>Sequence</a:t>
            </a:r>
            <a:r>
              <a:rPr lang="en-US"/>
              <a:t>:</a:t>
            </a:r>
            <a:br>
              <a:rPr lang="en-US"/>
            </a:br>
            <a:endParaRPr sz="120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“You take these courses in order, but can choose to take them in different semesters.”</a:t>
            </a:r>
            <a:br>
              <a:rPr lang="en-US"/>
            </a:b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/>
              <a:t>Time series</a:t>
            </a:r>
            <a:r>
              <a:rPr lang="en-US"/>
              <a:t>:</a:t>
            </a:r>
            <a:br>
              <a:rPr lang="en-US"/>
            </a:br>
            <a:endParaRPr sz="120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“You have to take these courses in order and </a:t>
            </a:r>
            <a:r>
              <a:rPr lang="en-US" b="1"/>
              <a:t>at an exact time.”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385</Words>
  <Application>Microsoft Macintosh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verdana-degrees1</vt:lpstr>
      <vt:lpstr>Sequence vs. Other Data Representations</vt:lpstr>
      <vt:lpstr>Sequence vs. itemset / vector</vt:lpstr>
      <vt:lpstr>Sequence of vectors </vt:lpstr>
      <vt:lpstr>Example: sequence of vectors</vt:lpstr>
      <vt:lpstr>Sequence of vectors vs. matrix</vt:lpstr>
      <vt:lpstr>Sequence of vectors vs. matrix</vt:lpstr>
      <vt:lpstr>Sequence of vectors vs. time series</vt:lpstr>
      <vt:lpstr>Example of time series</vt:lpstr>
      <vt:lpstr>Examples of Sequence and Time Series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4.1.3_Sequence vs. Other Data Representations</dc:title>
  <dc:subject>Data Mining 1</dc:subject>
  <dc:creator>Qiaozhu Mei</dc:creator>
  <cp:keywords/>
  <dc:description/>
  <cp:lastModifiedBy>Tan, Yuanru</cp:lastModifiedBy>
  <cp:revision>3</cp:revision>
  <dcterms:modified xsi:type="dcterms:W3CDTF">2019-11-18T19:43:34Z</dcterms:modified>
  <cp:category/>
</cp:coreProperties>
</file>